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4" r:id="rId2"/>
    <p:sldId id="310" r:id="rId3"/>
    <p:sldId id="315" r:id="rId4"/>
    <p:sldId id="320" r:id="rId5"/>
    <p:sldId id="316" r:id="rId6"/>
    <p:sldId id="317" r:id="rId7"/>
    <p:sldId id="318" r:id="rId8"/>
    <p:sldId id="319" r:id="rId9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73094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46205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262389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Why keep data secure?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1043439"/>
            <a:ext cx="8424936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2075" indent="-14288">
              <a:spcBef>
                <a:spcPct val="50000"/>
              </a:spcBef>
              <a:spcAft>
                <a:spcPts val="1200"/>
              </a:spcAft>
            </a:pPr>
            <a:r>
              <a:rPr lang="en-AU" sz="3200" dirty="0" smtClean="0"/>
              <a:t>We have covered this earlier in the year. All of these reasons can impact on the financial performance of an organisation.</a:t>
            </a:r>
          </a:p>
          <a:p>
            <a:pPr marL="1249363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Competitive advantage</a:t>
            </a:r>
            <a:r>
              <a:rPr lang="en-US" sz="3200" dirty="0" smtClean="0"/>
              <a:t>.</a:t>
            </a:r>
          </a:p>
          <a:p>
            <a:pPr marL="1249363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 smtClean="0"/>
              <a:t>Business reputation.</a:t>
            </a:r>
            <a:endParaRPr lang="en-US" sz="3200" dirty="0"/>
          </a:p>
          <a:p>
            <a:pPr marL="1249363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Damage or loss of data vital to functioning of organisation.</a:t>
            </a:r>
          </a:p>
          <a:p>
            <a:pPr marL="1249363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To maintain public’s </a:t>
            </a:r>
            <a:r>
              <a:rPr lang="en-US" sz="3200" dirty="0" smtClean="0"/>
              <a:t>confidence.</a:t>
            </a:r>
            <a:endParaRPr lang="en-US" sz="3200" dirty="0"/>
          </a:p>
          <a:p>
            <a:pPr marL="1249363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Privacy legislation.</a:t>
            </a:r>
          </a:p>
          <a:p>
            <a:pPr marL="92075" indent="-14288">
              <a:spcBef>
                <a:spcPct val="50000"/>
              </a:spcBef>
            </a:pPr>
            <a:endParaRPr lang="en-AU" sz="3200" dirty="0" smtClean="0"/>
          </a:p>
          <a:p>
            <a:pPr>
              <a:spcBef>
                <a:spcPct val="50000"/>
              </a:spcBef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Keeping data secure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692696"/>
            <a:ext cx="842493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 smtClean="0"/>
              <a:t>The major benefit of keeping data secure is that it ensures data integrity.</a:t>
            </a:r>
          </a:p>
          <a:p>
            <a:pPr>
              <a:spcBef>
                <a:spcPct val="50000"/>
              </a:spcBef>
            </a:pPr>
            <a:r>
              <a:rPr lang="en-AU" sz="3200" dirty="0" smtClean="0"/>
              <a:t>Without data integrity the quality of the information from a database will be lessened (GIGO).</a:t>
            </a:r>
          </a:p>
          <a:p>
            <a:pPr>
              <a:spcBef>
                <a:spcPct val="50000"/>
              </a:spcBef>
            </a:pPr>
            <a:r>
              <a:rPr lang="en-AU" sz="3200" dirty="0" smtClean="0"/>
              <a:t>Threats to data can come from a number of sources:</a:t>
            </a:r>
          </a:p>
          <a:p>
            <a:pPr marL="2511425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3200" dirty="0" smtClean="0"/>
              <a:t>Deliberate threats</a:t>
            </a:r>
          </a:p>
          <a:p>
            <a:pPr marL="2511425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3200" dirty="0" smtClean="0"/>
              <a:t>Accidental threats</a:t>
            </a:r>
          </a:p>
          <a:p>
            <a:pPr marL="2511425" indent="-4572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3200" dirty="0" smtClean="0"/>
              <a:t>Event-based threats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600" b="1" dirty="0" smtClean="0"/>
              <a:t>Security measures, physical 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536" y="1052736"/>
            <a:ext cx="835292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/>
              <a:t>Physical equipment controls include zoned security strategies, barrier techniques and biometrics</a:t>
            </a:r>
            <a:r>
              <a:rPr lang="en-AU" sz="3200" dirty="0" smtClean="0"/>
              <a:t>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Biometrics, a form of identification and access control. Biometrics uses distinctive, measurable characteristics to describe individuals, fingerprint, face recognition, palm print, iris recognition, etc.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Unique to individuals, so reliable</a:t>
            </a:r>
            <a:endParaRPr lang="en-AU" sz="3200" dirty="0"/>
          </a:p>
          <a:p>
            <a:pPr>
              <a:spcBef>
                <a:spcPct val="50000"/>
              </a:spcBef>
            </a:pPr>
            <a:endParaRPr lang="en-AU" sz="3200" dirty="0" smtClean="0"/>
          </a:p>
          <a:p>
            <a:pPr>
              <a:spcBef>
                <a:spcPct val="50000"/>
              </a:spcBef>
            </a:pPr>
            <a:endParaRPr lang="en-AU" sz="3200" dirty="0" smtClean="0"/>
          </a:p>
        </p:txBody>
      </p:sp>
    </p:spTree>
    <p:extLst>
      <p:ext uri="{BB962C8B-B14F-4D97-AF65-F5344CB8AC3E}">
        <p14:creationId xmlns:p14="http://schemas.microsoft.com/office/powerpoint/2010/main" val="374412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183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600" b="1" dirty="0" smtClean="0"/>
              <a:t>Security measures, physical &amp; software based</a:t>
            </a:r>
          </a:p>
          <a:p>
            <a:pPr algn="ctr">
              <a:spcBef>
                <a:spcPts val="600"/>
              </a:spcBef>
            </a:pPr>
            <a:r>
              <a:rPr lang="en-AU" sz="3600" b="1" dirty="0" smtClean="0"/>
              <a:t>Backing up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536" y="2021652"/>
            <a:ext cx="835292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Involves creating a copy of the file in case the original is lost or damaged.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The timing, location, extent and frequency of the backing up are important consideration.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Full, differential and incremental backups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Various backup medium &amp; media, including cloud storage, portable devices, etc.</a:t>
            </a:r>
          </a:p>
          <a:p>
            <a:pPr>
              <a:spcBef>
                <a:spcPct val="50000"/>
              </a:spcBef>
            </a:pPr>
            <a:endParaRPr lang="en-AU" sz="3200" dirty="0" smtClean="0"/>
          </a:p>
          <a:p>
            <a:pPr>
              <a:spcBef>
                <a:spcPct val="50000"/>
              </a:spcBef>
            </a:pPr>
            <a:endParaRPr lang="en-AU" sz="3200" dirty="0" smtClean="0"/>
          </a:p>
        </p:txBody>
      </p:sp>
    </p:spTree>
    <p:extLst>
      <p:ext uri="{BB962C8B-B14F-4D97-AF65-F5344CB8AC3E}">
        <p14:creationId xmlns:p14="http://schemas.microsoft.com/office/powerpoint/2010/main" val="343178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600" b="1" dirty="0" smtClean="0"/>
              <a:t>Security measures</a:t>
            </a:r>
          </a:p>
          <a:p>
            <a:pPr algn="ctr">
              <a:spcBef>
                <a:spcPts val="600"/>
              </a:spcBef>
            </a:pPr>
            <a:r>
              <a:rPr lang="en-AU" sz="3600" b="1" dirty="0" smtClean="0"/>
              <a:t>Electrical protection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1487686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 smtClean="0"/>
              <a:t>Protection against power events such as stoppages or power surges is vital.</a:t>
            </a:r>
          </a:p>
          <a:p>
            <a:pPr>
              <a:spcBef>
                <a:spcPct val="50000"/>
              </a:spcBef>
            </a:pPr>
            <a:r>
              <a:rPr lang="en-AU" sz="3200" dirty="0" smtClean="0"/>
              <a:t>Back up power supplies and batteries can protect against outages. An uninterruptible power supply (UPS) can regulate electrical surges and allow short term power for backing up if a blackout occurs.</a:t>
            </a:r>
          </a:p>
          <a:p>
            <a:pPr>
              <a:spcBef>
                <a:spcPct val="50000"/>
              </a:spcBef>
            </a:pPr>
            <a:endParaRPr lang="en-AU" sz="3200" dirty="0" smtClean="0"/>
          </a:p>
        </p:txBody>
      </p:sp>
    </p:spTree>
    <p:extLst>
      <p:ext uri="{BB962C8B-B14F-4D97-AF65-F5344CB8AC3E}">
        <p14:creationId xmlns:p14="http://schemas.microsoft.com/office/powerpoint/2010/main" val="34095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600" b="1" dirty="0" smtClean="0"/>
              <a:t>Security measures</a:t>
            </a:r>
          </a:p>
          <a:p>
            <a:pPr algn="ctr">
              <a:spcBef>
                <a:spcPts val="600"/>
              </a:spcBef>
            </a:pPr>
            <a:r>
              <a:rPr lang="en-AU" sz="3600" b="1" dirty="0" smtClean="0"/>
              <a:t>Usernames and passwords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1487686"/>
            <a:ext cx="84249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These are a common way of restricting access to data.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Levels of access to a database can be regulated, for instance who is able to read and who is able to write to the database.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Access can be monitored through audits and </a:t>
            </a:r>
            <a:r>
              <a:rPr lang="en-AU" sz="3200" dirty="0" smtClean="0"/>
              <a:t>logs; use of access restrictions</a:t>
            </a:r>
            <a:endParaRPr lang="en-AU" sz="3200" dirty="0" smtClean="0"/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Rules relating to passwords should be followed.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AU" sz="3200" dirty="0" smtClean="0"/>
          </a:p>
        </p:txBody>
      </p:sp>
    </p:spTree>
    <p:extLst>
      <p:ext uri="{BB962C8B-B14F-4D97-AF65-F5344CB8AC3E}">
        <p14:creationId xmlns:p14="http://schemas.microsoft.com/office/powerpoint/2010/main" val="407530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600" b="1" dirty="0" smtClean="0"/>
              <a:t>Security measures</a:t>
            </a:r>
          </a:p>
          <a:p>
            <a:pPr algn="ctr">
              <a:spcBef>
                <a:spcPts val="600"/>
              </a:spcBef>
            </a:pPr>
            <a:r>
              <a:rPr lang="en-AU" sz="3600" b="1" dirty="0" smtClean="0"/>
              <a:t>System security software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1487686"/>
            <a:ext cx="842493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Various types of malicious software (malware</a:t>
            </a:r>
            <a:r>
              <a:rPr lang="en-AU" sz="3200" dirty="0" smtClean="0"/>
              <a:t>) &amp; </a:t>
            </a:r>
            <a:r>
              <a:rPr lang="en-AU" sz="3200" dirty="0" err="1" smtClean="0"/>
              <a:t>phising</a:t>
            </a:r>
            <a:r>
              <a:rPr lang="en-AU" sz="3200" dirty="0" smtClean="0"/>
              <a:t> </a:t>
            </a:r>
            <a:r>
              <a:rPr lang="en-AU" sz="3200" dirty="0" smtClean="0"/>
              <a:t>can impact on data integrity.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There is a variety of security software available, although often at a cost</a:t>
            </a:r>
            <a:r>
              <a:rPr lang="en-AU" sz="3200" dirty="0" smtClean="0"/>
              <a:t>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Role of firewalls</a:t>
            </a:r>
            <a:endParaRPr lang="en-AU" sz="3200" dirty="0" smtClean="0"/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3200" dirty="0" smtClean="0"/>
              <a:t>Important that the security software is constantly updated to allow for changes in malware.</a:t>
            </a:r>
          </a:p>
        </p:txBody>
      </p:sp>
    </p:spTree>
    <p:extLst>
      <p:ext uri="{BB962C8B-B14F-4D97-AF65-F5344CB8AC3E}">
        <p14:creationId xmlns:p14="http://schemas.microsoft.com/office/powerpoint/2010/main" val="7807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AU" sz="3200" b="1" dirty="0" smtClean="0"/>
              <a:t>Security measures: Encryption</a:t>
            </a:r>
            <a:endParaRPr lang="en-AU" sz="32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836712"/>
            <a:ext cx="84249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This involves encoding the data to prevent interception or theft. If unauthorised access occurs the data cannot be read.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This can be used both when transmitting data or storing data.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Examples of use with a website include SSL, TLS or using a HTTPS connection.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Encrypting can reduce efficiency because of the extra time taken.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Hashing, contents of databases encrypted inside fields</a:t>
            </a:r>
          </a:p>
        </p:txBody>
      </p:sp>
    </p:spTree>
    <p:extLst>
      <p:ext uri="{BB962C8B-B14F-4D97-AF65-F5344CB8AC3E}">
        <p14:creationId xmlns:p14="http://schemas.microsoft.com/office/powerpoint/2010/main" val="337888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2354</TotalTime>
  <Words>464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202</cp:revision>
  <cp:lastPrinted>2015-12-03T04:16:57Z</cp:lastPrinted>
  <dcterms:created xsi:type="dcterms:W3CDTF">2003-10-07T23:42:24Z</dcterms:created>
  <dcterms:modified xsi:type="dcterms:W3CDTF">2016-12-30T00:49:51Z</dcterms:modified>
</cp:coreProperties>
</file>